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6" r:id="rId4"/>
    <p:sldId id="259" r:id="rId5"/>
    <p:sldId id="261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8" d="100"/>
          <a:sy n="158" d="100"/>
        </p:scale>
        <p:origin x="-21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433B7-E45F-4850-9014-55E148E3981F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F2B676-E4D5-4920-96AC-7C935423CDE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433B7-E45F-4850-9014-55E148E3981F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2B676-E4D5-4920-96AC-7C935423CDE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0F2B676-E4D5-4920-96AC-7C935423CDE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433B7-E45F-4850-9014-55E148E3981F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433B7-E45F-4850-9014-55E148E3981F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0F2B676-E4D5-4920-96AC-7C935423CDE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433B7-E45F-4850-9014-55E148E3981F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F2B676-E4D5-4920-96AC-7C935423CDE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10433B7-E45F-4850-9014-55E148E3981F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2B676-E4D5-4920-96AC-7C935423CDE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433B7-E45F-4850-9014-55E148E3981F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0F2B676-E4D5-4920-96AC-7C935423CDE6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433B7-E45F-4850-9014-55E148E3981F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0F2B676-E4D5-4920-96AC-7C935423CD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433B7-E45F-4850-9014-55E148E3981F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F2B676-E4D5-4920-96AC-7C935423CD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F2B676-E4D5-4920-96AC-7C935423CDE6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433B7-E45F-4850-9014-55E148E3981F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0F2B676-E4D5-4920-96AC-7C935423CDE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10433B7-E45F-4850-9014-55E148E3981F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10433B7-E45F-4850-9014-55E148E3981F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F2B676-E4D5-4920-96AC-7C935423CDE6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Mason L. Hill &amp; Bennie W. </a:t>
            </a:r>
            <a:r>
              <a:rPr lang="en-US" dirty="0" err="1" smtClean="0"/>
              <a:t>Troxel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James </a:t>
            </a:r>
            <a:r>
              <a:rPr lang="en-US" dirty="0" err="1" smtClean="0"/>
              <a:t>MCNeil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Tectonics of Death Valley Region, California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5049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&amp;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76400"/>
            <a:ext cx="8503920" cy="4724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Region characterized by mid-Tertiary to Holocene extension</a:t>
            </a:r>
          </a:p>
          <a:p>
            <a:r>
              <a:rPr lang="en-US" dirty="0" smtClean="0"/>
              <a:t>~35 km of right-lateral displacement along the southern Death Valley fault zone</a:t>
            </a:r>
          </a:p>
          <a:p>
            <a:r>
              <a:rPr lang="en-US" dirty="0" smtClean="0"/>
              <a:t>Western subzone is older with greater displacements</a:t>
            </a:r>
          </a:p>
          <a:p>
            <a:r>
              <a:rPr lang="en-US" dirty="0" smtClean="0"/>
              <a:t>Eastern subzone younger with more folding</a:t>
            </a:r>
          </a:p>
          <a:p>
            <a:r>
              <a:rPr lang="en-US" dirty="0" smtClean="0"/>
              <a:t>Possible explanation related to </a:t>
            </a:r>
            <a:r>
              <a:rPr lang="en-US" dirty="0" err="1" smtClean="0"/>
              <a:t>Garlock</a:t>
            </a:r>
            <a:r>
              <a:rPr lang="en-US" dirty="0" smtClean="0"/>
              <a:t> fault</a:t>
            </a:r>
          </a:p>
          <a:p>
            <a:pPr lvl="1"/>
            <a:r>
              <a:rPr lang="en-US" dirty="0" smtClean="0"/>
              <a:t>Intersection of southern D.V. fault and </a:t>
            </a:r>
            <a:r>
              <a:rPr lang="en-US" dirty="0" err="1" smtClean="0"/>
              <a:t>Garlock</a:t>
            </a:r>
            <a:r>
              <a:rPr lang="en-US" dirty="0" smtClean="0"/>
              <a:t> fault to south (~2 km)</a:t>
            </a:r>
          </a:p>
          <a:p>
            <a:pPr lvl="1"/>
            <a:r>
              <a:rPr lang="en-US" dirty="0" err="1" smtClean="0"/>
              <a:t>Garlock</a:t>
            </a:r>
            <a:r>
              <a:rPr lang="en-US" dirty="0" smtClean="0"/>
              <a:t> show left-lateral displacement but eastern termination is debated</a:t>
            </a:r>
          </a:p>
          <a:p>
            <a:pPr lvl="1"/>
            <a:r>
              <a:rPr lang="en-US" dirty="0" smtClean="0"/>
              <a:t>Eastward “ramping” since Miocene</a:t>
            </a:r>
          </a:p>
          <a:p>
            <a:pPr lvl="1"/>
            <a:r>
              <a:rPr lang="en-US" dirty="0" err="1" smtClean="0"/>
              <a:t>Garlock</a:t>
            </a:r>
            <a:r>
              <a:rPr lang="en-US" dirty="0" smtClean="0"/>
              <a:t> fault zone has been active during the same time period as D.V. fault zone</a:t>
            </a:r>
          </a:p>
          <a:p>
            <a:r>
              <a:rPr lang="en-US" dirty="0" smtClean="0"/>
              <a:t>East-directed thrusting of </a:t>
            </a:r>
            <a:r>
              <a:rPr lang="en-US" dirty="0" err="1" smtClean="0"/>
              <a:t>Avawatz</a:t>
            </a:r>
            <a:r>
              <a:rPr lang="en-US" dirty="0" smtClean="0"/>
              <a:t> Mountains</a:t>
            </a:r>
          </a:p>
          <a:p>
            <a:pPr lvl="1"/>
            <a:r>
              <a:rPr lang="en-US" dirty="0" smtClean="0"/>
              <a:t>Likely responsible for most recent activity along southern D.V. fault zone</a:t>
            </a:r>
          </a:p>
          <a:p>
            <a:pPr lvl="1"/>
            <a:r>
              <a:rPr lang="en-US" dirty="0" err="1" smtClean="0"/>
              <a:t>Avawatz</a:t>
            </a:r>
            <a:r>
              <a:rPr lang="en-US" dirty="0"/>
              <a:t> </a:t>
            </a:r>
            <a:r>
              <a:rPr lang="en-US" dirty="0" smtClean="0"/>
              <a:t>Mountains thrust to east along branch of </a:t>
            </a:r>
            <a:r>
              <a:rPr lang="en-US" dirty="0" err="1" smtClean="0"/>
              <a:t>Garlock</a:t>
            </a:r>
            <a:r>
              <a:rPr lang="en-US" dirty="0" smtClean="0"/>
              <a:t> fault</a:t>
            </a:r>
          </a:p>
          <a:p>
            <a:pPr lvl="1"/>
            <a:r>
              <a:rPr lang="en-US" dirty="0" smtClean="0"/>
              <a:t>Explains difference in age and style of deformation for eastern and western subzones</a:t>
            </a:r>
          </a:p>
        </p:txBody>
      </p:sp>
    </p:spTree>
    <p:extLst>
      <p:ext uri="{BB962C8B-B14F-4D97-AF65-F5344CB8AC3E}">
        <p14:creationId xmlns:p14="http://schemas.microsoft.com/office/powerpoint/2010/main" val="806547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noFill/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Death Valley</a:t>
            </a:r>
          </a:p>
          <a:p>
            <a:pPr lvl="1"/>
            <a:r>
              <a:rPr lang="en-US" dirty="0" smtClean="0"/>
              <a:t>Turtlebacks – Black Mountains</a:t>
            </a:r>
          </a:p>
          <a:p>
            <a:r>
              <a:rPr lang="en-US" dirty="0" smtClean="0"/>
              <a:t>Three groups</a:t>
            </a:r>
          </a:p>
          <a:p>
            <a:pPr lvl="1"/>
            <a:r>
              <a:rPr lang="en-US" dirty="0" smtClean="0"/>
              <a:t>Simple tensional stress</a:t>
            </a:r>
          </a:p>
          <a:p>
            <a:pPr lvl="1"/>
            <a:r>
              <a:rPr lang="en-US" dirty="0" smtClean="0"/>
              <a:t>Simple compressional stress</a:t>
            </a:r>
          </a:p>
          <a:p>
            <a:pPr lvl="1"/>
            <a:r>
              <a:rPr lang="en-US" dirty="0" smtClean="0"/>
              <a:t>Combined tensional and compressional stress</a:t>
            </a:r>
          </a:p>
          <a:p>
            <a:r>
              <a:rPr lang="en-US" dirty="0" smtClean="0"/>
              <a:t>Features characterized by strike-slip </a:t>
            </a:r>
            <a:r>
              <a:rPr lang="en-US" dirty="0" err="1" smtClean="0"/>
              <a:t>vs</a:t>
            </a:r>
            <a:r>
              <a:rPr lang="en-US" dirty="0" smtClean="0"/>
              <a:t> dip-slip</a:t>
            </a:r>
          </a:p>
          <a:p>
            <a:r>
              <a:rPr lang="en-US" dirty="0" smtClean="0"/>
              <a:t>This study</a:t>
            </a:r>
          </a:p>
          <a:p>
            <a:pPr lvl="1"/>
            <a:r>
              <a:rPr lang="en-US" dirty="0" smtClean="0"/>
              <a:t>Suggest single tectonic strain system</a:t>
            </a:r>
          </a:p>
          <a:p>
            <a:pPr lvl="2"/>
            <a:r>
              <a:rPr lang="en-US" dirty="0" smtClean="0"/>
              <a:t>NE-SW horizontal shortening</a:t>
            </a:r>
          </a:p>
          <a:p>
            <a:pPr lvl="2"/>
            <a:r>
              <a:rPr lang="en-US" dirty="0" smtClean="0"/>
              <a:t>NW-SE relative extension</a:t>
            </a:r>
          </a:p>
          <a:p>
            <a:pPr lvl="3"/>
            <a:r>
              <a:rPr lang="en-US" dirty="0" smtClean="0"/>
              <a:t>Could be related to larger SAF system</a:t>
            </a:r>
          </a:p>
        </p:txBody>
      </p:sp>
    </p:spTree>
    <p:extLst>
      <p:ext uri="{BB962C8B-B14F-4D97-AF65-F5344CB8AC3E}">
        <p14:creationId xmlns:p14="http://schemas.microsoft.com/office/powerpoint/2010/main" val="1158359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Tectonics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600200"/>
            <a:ext cx="5337048" cy="4498848"/>
          </a:xfrm>
          <a:noFill/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Subparallel</a:t>
            </a:r>
            <a:r>
              <a:rPr lang="en-US" dirty="0" smtClean="0"/>
              <a:t> strike-slip fault systems</a:t>
            </a:r>
          </a:p>
          <a:p>
            <a:pPr lvl="1"/>
            <a:r>
              <a:rPr lang="en-US" dirty="0" smtClean="0"/>
              <a:t>Death Valley fault zone</a:t>
            </a:r>
          </a:p>
          <a:p>
            <a:pPr lvl="1"/>
            <a:r>
              <a:rPr lang="en-US" dirty="0" smtClean="0"/>
              <a:t>Furnace Creek fault zone</a:t>
            </a:r>
          </a:p>
          <a:p>
            <a:pPr lvl="1"/>
            <a:r>
              <a:rPr lang="en-US" dirty="0" smtClean="0"/>
              <a:t>Left-lateral </a:t>
            </a:r>
            <a:r>
              <a:rPr lang="en-US" dirty="0" err="1" smtClean="0"/>
              <a:t>Garlock</a:t>
            </a:r>
            <a:r>
              <a:rPr lang="en-US" dirty="0" smtClean="0"/>
              <a:t> Fault</a:t>
            </a:r>
          </a:p>
          <a:p>
            <a:pPr lvl="1"/>
            <a:r>
              <a:rPr lang="en-US" dirty="0" smtClean="0"/>
              <a:t>Turtlebacks</a:t>
            </a:r>
            <a:r>
              <a:rPr lang="en-US" dirty="0"/>
              <a:t> </a:t>
            </a:r>
            <a:r>
              <a:rPr lang="en-US" dirty="0" smtClean="0"/>
              <a:t>(NW plunging)</a:t>
            </a:r>
          </a:p>
          <a:p>
            <a:pPr lvl="2"/>
            <a:r>
              <a:rPr lang="en-US" dirty="0" err="1" smtClean="0"/>
              <a:t>Badwater</a:t>
            </a:r>
            <a:r>
              <a:rPr lang="en-US" dirty="0" smtClean="0"/>
              <a:t>, Copper Canyon, Mormon Point</a:t>
            </a:r>
          </a:p>
          <a:p>
            <a:r>
              <a:rPr lang="en-US" dirty="0" smtClean="0"/>
              <a:t>Exhumed surfaces of an unconformity </a:t>
            </a:r>
          </a:p>
          <a:p>
            <a:pPr lvl="1"/>
            <a:r>
              <a:rPr lang="en-US" dirty="0" smtClean="0"/>
              <a:t>Precambrian crystalline </a:t>
            </a:r>
            <a:r>
              <a:rPr lang="en-US" dirty="0" err="1" smtClean="0"/>
              <a:t>rx</a:t>
            </a:r>
            <a:r>
              <a:rPr lang="en-US" dirty="0" smtClean="0"/>
              <a:t>. overlain by Tertiary </a:t>
            </a:r>
            <a:r>
              <a:rPr lang="en-US" dirty="0" err="1" smtClean="0"/>
              <a:t>seds</a:t>
            </a:r>
            <a:endParaRPr lang="en-US" dirty="0" smtClean="0"/>
          </a:p>
          <a:p>
            <a:r>
              <a:rPr lang="en-US" dirty="0" smtClean="0"/>
              <a:t>Evidence of right-lateral slip</a:t>
            </a:r>
          </a:p>
          <a:p>
            <a:pPr lvl="1"/>
            <a:r>
              <a:rPr lang="en-US" dirty="0" smtClean="0"/>
              <a:t>Striations (plunging 30° northwest)</a:t>
            </a:r>
          </a:p>
          <a:p>
            <a:pPr lvl="1"/>
            <a:r>
              <a:rPr lang="en-US" dirty="0" smtClean="0"/>
              <a:t>Drag folds</a:t>
            </a:r>
          </a:p>
          <a:p>
            <a:pPr lvl="1"/>
            <a:r>
              <a:rPr lang="en-US" dirty="0" smtClean="0"/>
              <a:t>Right-lateral offset of a cinder cone</a:t>
            </a:r>
          </a:p>
          <a:p>
            <a:pPr lvl="1"/>
            <a:r>
              <a:rPr lang="en-US" dirty="0" smtClean="0"/>
              <a:t>Right lateral offsets of drainage line</a:t>
            </a:r>
          </a:p>
          <a:p>
            <a:pPr lvl="1"/>
            <a:r>
              <a:rPr lang="en-US" dirty="0" smtClean="0"/>
              <a:t>NE trending ‘gash’ faults and dikes</a:t>
            </a:r>
          </a:p>
          <a:p>
            <a:pPr lvl="1"/>
            <a:r>
              <a:rPr lang="en-US" dirty="0" smtClean="0"/>
              <a:t>En echelon pattern of NW turtlebacks</a:t>
            </a:r>
          </a:p>
          <a:p>
            <a:endParaRPr lang="en-US" dirty="0" smtClean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1609224"/>
            <a:ext cx="3201251" cy="4572000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5" name="Straight Connector 4"/>
          <p:cNvCxnSpPr/>
          <p:nvPr/>
        </p:nvCxnSpPr>
        <p:spPr>
          <a:xfrm flipH="1">
            <a:off x="8251658" y="3068053"/>
            <a:ext cx="228600" cy="38100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8001000" y="3048000"/>
            <a:ext cx="685800" cy="3810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8482263" y="2989848"/>
            <a:ext cx="38100" cy="7620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8210550" y="3449053"/>
            <a:ext cx="38100" cy="72189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6553200" y="3669637"/>
            <a:ext cx="222585" cy="198520"/>
          </a:xfrm>
          <a:prstGeom prst="ellipse">
            <a:avLst/>
          </a:prstGeom>
          <a:noFill/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681537" y="4056648"/>
            <a:ext cx="222585" cy="198520"/>
          </a:xfrm>
          <a:prstGeom prst="ellipse">
            <a:avLst/>
          </a:prstGeom>
          <a:noFill/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18372" y="4255168"/>
            <a:ext cx="222585" cy="198520"/>
          </a:xfrm>
          <a:prstGeom prst="ellipse">
            <a:avLst/>
          </a:prstGeom>
          <a:noFill/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405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Shortening structures – NE-SW shortening </a:t>
            </a:r>
          </a:p>
          <a:p>
            <a:pPr lvl="1"/>
            <a:r>
              <a:rPr lang="en-US" dirty="0" err="1" smtClean="0"/>
              <a:t>Amargosa</a:t>
            </a:r>
            <a:r>
              <a:rPr lang="en-US" dirty="0" smtClean="0"/>
              <a:t> thrust &amp; turtlebacks</a:t>
            </a:r>
          </a:p>
          <a:p>
            <a:r>
              <a:rPr lang="en-US" dirty="0" smtClean="0"/>
              <a:t>Strike-slip system w/ strain axes approx. horizontal</a:t>
            </a:r>
          </a:p>
          <a:p>
            <a:r>
              <a:rPr lang="en-US" dirty="0" smtClean="0"/>
              <a:t>Anomalies occurring in confined zone between D.V. and F.C. strike-slip fault zones</a:t>
            </a:r>
          </a:p>
          <a:p>
            <a:pPr lvl="1"/>
            <a:r>
              <a:rPr lang="en-US" dirty="0" smtClean="0"/>
              <a:t>NE-SW shortening w/ folding, faulting, uplift, &amp; erosion</a:t>
            </a:r>
          </a:p>
          <a:p>
            <a:pPr lvl="2"/>
            <a:r>
              <a:rPr lang="en-US" dirty="0" smtClean="0"/>
              <a:t>Turtlebacks</a:t>
            </a:r>
          </a:p>
          <a:p>
            <a:pPr lvl="2"/>
            <a:r>
              <a:rPr lang="en-US" dirty="0"/>
              <a:t>C</a:t>
            </a:r>
            <a:r>
              <a:rPr lang="en-US" dirty="0" smtClean="0"/>
              <a:t>haos</a:t>
            </a:r>
          </a:p>
          <a:p>
            <a:pPr lvl="2"/>
            <a:r>
              <a:rPr lang="en-US" dirty="0" smtClean="0"/>
              <a:t>Eroded and tectonically thinned to missing Paleozoic section</a:t>
            </a:r>
          </a:p>
          <a:p>
            <a:r>
              <a:rPr lang="en-US" dirty="0" smtClean="0"/>
              <a:t>Modifying B&amp;R tectonics</a:t>
            </a:r>
          </a:p>
          <a:p>
            <a:pPr lvl="1"/>
            <a:r>
              <a:rPr lang="en-US" dirty="0" smtClean="0"/>
              <a:t>Previous model of pure dip-slip</a:t>
            </a:r>
          </a:p>
          <a:p>
            <a:pPr lvl="1"/>
            <a:r>
              <a:rPr lang="en-US" dirty="0" smtClean="0"/>
              <a:t>Using the D.V. strike-slip model for B&amp;R systems</a:t>
            </a:r>
          </a:p>
          <a:p>
            <a:pPr lvl="1"/>
            <a:r>
              <a:rPr lang="en-US" dirty="0" smtClean="0"/>
              <a:t>Potential role of strike-slip faulting late Tertiary to recent throughout the region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76380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Paul Ray Butler, Bennie W. </a:t>
            </a:r>
            <a:r>
              <a:rPr lang="en-US" dirty="0" err="1" smtClean="0"/>
              <a:t>Troxel</a:t>
            </a:r>
            <a:r>
              <a:rPr lang="en-US" dirty="0" smtClean="0"/>
              <a:t>, &amp; Kenneth L. </a:t>
            </a:r>
            <a:r>
              <a:rPr lang="en-US" dirty="0" err="1" smtClean="0"/>
              <a:t>VeroSUB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James </a:t>
            </a:r>
            <a:r>
              <a:rPr lang="en-US" dirty="0" err="1" smtClean="0"/>
              <a:t>MCNeil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Late Cenozoic history and styles of deformation </a:t>
            </a:r>
            <a:r>
              <a:rPr lang="en-US" dirty="0"/>
              <a:t>a</a:t>
            </a:r>
            <a:r>
              <a:rPr lang="en-US" dirty="0" smtClean="0"/>
              <a:t>long the southern Death Valley fault zone, California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158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2171700"/>
            <a:ext cx="4498848" cy="3927348"/>
          </a:xfrm>
        </p:spPr>
        <p:txBody>
          <a:bodyPr/>
          <a:lstStyle/>
          <a:p>
            <a:r>
              <a:rPr lang="en-US" dirty="0" smtClean="0"/>
              <a:t>Late Cenozoic deposits in southern Death Valley are offset ~35 km by right-lateral strike-slip faults beginning in the Miocene and before ~1 </a:t>
            </a:r>
            <a:r>
              <a:rPr lang="en-US" dirty="0" err="1" smtClean="0"/>
              <a:t>m.y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8611" y="1523999"/>
            <a:ext cx="3951462" cy="463867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6934342" y="6477000"/>
            <a:ext cx="19048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Butler et al., 1988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204803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524000"/>
            <a:ext cx="5562600" cy="4572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Controversy over the amount of strike-slip movement in the southern Death Valley region</a:t>
            </a:r>
          </a:p>
          <a:p>
            <a:pPr lvl="1"/>
            <a:r>
              <a:rPr lang="en-US" dirty="0"/>
              <a:t>8 km (Wright and </a:t>
            </a:r>
            <a:r>
              <a:rPr lang="en-US" dirty="0" err="1"/>
              <a:t>Troxel</a:t>
            </a:r>
            <a:r>
              <a:rPr lang="en-US" dirty="0"/>
              <a:t>, 1967)</a:t>
            </a:r>
          </a:p>
          <a:p>
            <a:pPr lvl="1"/>
            <a:r>
              <a:rPr lang="en-US" dirty="0"/>
              <a:t>80 km (Stewart, 1967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35 km (this study)</a:t>
            </a:r>
          </a:p>
          <a:p>
            <a:pPr marL="274320" lvl="1" indent="0">
              <a:buNone/>
            </a:pPr>
            <a:endParaRPr lang="en-US" dirty="0" smtClean="0"/>
          </a:p>
          <a:p>
            <a:r>
              <a:rPr lang="en-US" dirty="0" smtClean="0"/>
              <a:t>Eastern and western subzone</a:t>
            </a:r>
          </a:p>
          <a:p>
            <a:pPr lvl="1"/>
            <a:r>
              <a:rPr lang="en-US" dirty="0" smtClean="0"/>
              <a:t>Western subzone along flank of </a:t>
            </a:r>
            <a:r>
              <a:rPr lang="en-US" dirty="0" err="1" smtClean="0"/>
              <a:t>Owlshead</a:t>
            </a:r>
            <a:r>
              <a:rPr lang="en-US" dirty="0" smtClean="0"/>
              <a:t> Mountains</a:t>
            </a:r>
          </a:p>
          <a:p>
            <a:pPr lvl="1"/>
            <a:r>
              <a:rPr lang="en-US" dirty="0" smtClean="0"/>
              <a:t>Eastern subzone in southern Death Valley floor</a:t>
            </a:r>
          </a:p>
          <a:p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3124200"/>
            <a:ext cx="3604885" cy="32004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Freeform 5"/>
          <p:cNvSpPr/>
          <p:nvPr/>
        </p:nvSpPr>
        <p:spPr>
          <a:xfrm>
            <a:off x="7489658" y="3856121"/>
            <a:ext cx="1281363" cy="1317458"/>
          </a:xfrm>
          <a:custGeom>
            <a:avLst/>
            <a:gdLst>
              <a:gd name="connsiteX0" fmla="*/ 12031 w 1281363"/>
              <a:gd name="connsiteY0" fmla="*/ 0 h 1317458"/>
              <a:gd name="connsiteX1" fmla="*/ 842210 w 1281363"/>
              <a:gd name="connsiteY1" fmla="*/ 739942 h 1317458"/>
              <a:gd name="connsiteX2" fmla="*/ 1281363 w 1281363"/>
              <a:gd name="connsiteY2" fmla="*/ 1317458 h 1317458"/>
              <a:gd name="connsiteX3" fmla="*/ 872289 w 1281363"/>
              <a:gd name="connsiteY3" fmla="*/ 1317458 h 1317458"/>
              <a:gd name="connsiteX4" fmla="*/ 0 w 1281363"/>
              <a:gd name="connsiteY4" fmla="*/ 216568 h 1317458"/>
              <a:gd name="connsiteX5" fmla="*/ 12031 w 1281363"/>
              <a:gd name="connsiteY5" fmla="*/ 0 h 1317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81363" h="1317458">
                <a:moveTo>
                  <a:pt x="12031" y="0"/>
                </a:moveTo>
                <a:lnTo>
                  <a:pt x="842210" y="739942"/>
                </a:lnTo>
                <a:lnTo>
                  <a:pt x="1281363" y="1317458"/>
                </a:lnTo>
                <a:lnTo>
                  <a:pt x="872289" y="1317458"/>
                </a:lnTo>
                <a:lnTo>
                  <a:pt x="0" y="216568"/>
                </a:lnTo>
                <a:lnTo>
                  <a:pt x="12031" y="0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7742321" y="4475747"/>
            <a:ext cx="240632" cy="703848"/>
          </a:xfrm>
          <a:custGeom>
            <a:avLst/>
            <a:gdLst>
              <a:gd name="connsiteX0" fmla="*/ 138363 w 240632"/>
              <a:gd name="connsiteY0" fmla="*/ 685800 h 703848"/>
              <a:gd name="connsiteX1" fmla="*/ 0 w 240632"/>
              <a:gd name="connsiteY1" fmla="*/ 0 h 703848"/>
              <a:gd name="connsiteX2" fmla="*/ 102268 w 240632"/>
              <a:gd name="connsiteY2" fmla="*/ 90237 h 703848"/>
              <a:gd name="connsiteX3" fmla="*/ 240632 w 240632"/>
              <a:gd name="connsiteY3" fmla="*/ 703848 h 703848"/>
              <a:gd name="connsiteX4" fmla="*/ 138363 w 240632"/>
              <a:gd name="connsiteY4" fmla="*/ 685800 h 703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632" h="703848">
                <a:moveTo>
                  <a:pt x="138363" y="685800"/>
                </a:moveTo>
                <a:lnTo>
                  <a:pt x="0" y="0"/>
                </a:lnTo>
                <a:lnTo>
                  <a:pt x="102268" y="90237"/>
                </a:lnTo>
                <a:lnTo>
                  <a:pt x="240632" y="703848"/>
                </a:lnTo>
                <a:lnTo>
                  <a:pt x="138363" y="685800"/>
                </a:lnTo>
                <a:close/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7471" y="401775"/>
            <a:ext cx="1890963" cy="263669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12492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Western Subzone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Older than eastern subzone</a:t>
            </a:r>
          </a:p>
          <a:p>
            <a:r>
              <a:rPr lang="en-US" dirty="0" smtClean="0"/>
              <a:t>Evidence for ~35 km of right-lateral displacement along western subzone</a:t>
            </a:r>
          </a:p>
          <a:p>
            <a:pPr lvl="1"/>
            <a:r>
              <a:rPr lang="en-US" dirty="0" smtClean="0"/>
              <a:t>Correlating alluvial fan gravels with source area to the NW</a:t>
            </a:r>
          </a:p>
          <a:p>
            <a:pPr lvl="1"/>
            <a:r>
              <a:rPr lang="en-US" dirty="0" smtClean="0"/>
              <a:t>Uncertainty of the offset (±5 km)</a:t>
            </a:r>
          </a:p>
          <a:p>
            <a:pPr lvl="1"/>
            <a:r>
              <a:rPr lang="en-US" dirty="0" smtClean="0"/>
              <a:t>Assumption that onset of volcanism is linked to fault movement</a:t>
            </a:r>
          </a:p>
          <a:p>
            <a:pPr lvl="2"/>
            <a:r>
              <a:rPr lang="en-US" dirty="0" smtClean="0"/>
              <a:t>Initiation of strike-slip movement coeval with onset of Miocene volcanism</a:t>
            </a:r>
          </a:p>
          <a:p>
            <a:pPr lvl="1"/>
            <a:r>
              <a:rPr lang="en-US" dirty="0" smtClean="0"/>
              <a:t>Little to no lateral displacement occurred in western subzone after ~1 </a:t>
            </a:r>
            <a:r>
              <a:rPr lang="en-US" dirty="0" err="1" smtClean="0"/>
              <a:t>m.y</a:t>
            </a:r>
            <a:r>
              <a:rPr lang="en-US" dirty="0" smtClean="0"/>
              <a:t>. (based on K-</a:t>
            </a:r>
            <a:r>
              <a:rPr lang="en-US" dirty="0" err="1" smtClean="0"/>
              <a:t>Ar</a:t>
            </a:r>
            <a:r>
              <a:rPr lang="en-US" dirty="0" smtClean="0"/>
              <a:t> dates from ash layers just below fan gravels)</a:t>
            </a:r>
          </a:p>
        </p:txBody>
      </p:sp>
    </p:spTree>
    <p:extLst>
      <p:ext uri="{BB962C8B-B14F-4D97-AF65-F5344CB8AC3E}">
        <p14:creationId xmlns:p14="http://schemas.microsoft.com/office/powerpoint/2010/main" val="20026589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Eastern Subzone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Younger than western subzone</a:t>
            </a:r>
          </a:p>
          <a:p>
            <a:r>
              <a:rPr lang="en-US" dirty="0" smtClean="0"/>
              <a:t>Lateral and vertical components of movement</a:t>
            </a:r>
          </a:p>
          <a:p>
            <a:pPr lvl="1"/>
            <a:r>
              <a:rPr lang="en-US" dirty="0" smtClean="0"/>
              <a:t>Split cinder cone (0.69 Ma) shows offset for eastern subzone</a:t>
            </a:r>
          </a:p>
          <a:p>
            <a:r>
              <a:rPr lang="en-US" dirty="0" smtClean="0"/>
              <a:t>Confidence Hills</a:t>
            </a:r>
          </a:p>
          <a:p>
            <a:pPr lvl="1"/>
            <a:r>
              <a:rPr lang="en-US" dirty="0"/>
              <a:t>Lacustrine sequence overlain by alluvial </a:t>
            </a:r>
            <a:r>
              <a:rPr lang="en-US" dirty="0" smtClean="0"/>
              <a:t>gravels</a:t>
            </a:r>
          </a:p>
          <a:p>
            <a:pPr lvl="1"/>
            <a:r>
              <a:rPr lang="en-US" dirty="0" smtClean="0"/>
              <a:t>Fan gravels uplifted up to 200 m above modern fan surface</a:t>
            </a:r>
          </a:p>
          <a:p>
            <a:pPr lvl="1"/>
            <a:r>
              <a:rPr lang="en-US" dirty="0" err="1" smtClean="0"/>
              <a:t>Seds</a:t>
            </a:r>
            <a:r>
              <a:rPr lang="en-US" dirty="0" smtClean="0"/>
              <a:t> are compressed and folded parallel to faults</a:t>
            </a:r>
          </a:p>
          <a:p>
            <a:r>
              <a:rPr lang="en-US" dirty="0" smtClean="0"/>
              <a:t>Uplifted Alluvial Fan</a:t>
            </a:r>
          </a:p>
          <a:p>
            <a:pPr lvl="1"/>
            <a:r>
              <a:rPr lang="en-US" dirty="0" smtClean="0"/>
              <a:t>Adjacent to </a:t>
            </a:r>
            <a:r>
              <a:rPr lang="en-US" dirty="0" err="1" smtClean="0"/>
              <a:t>Amargosa</a:t>
            </a:r>
            <a:r>
              <a:rPr lang="en-US" dirty="0" smtClean="0"/>
              <a:t> River</a:t>
            </a:r>
          </a:p>
          <a:p>
            <a:pPr lvl="1"/>
            <a:r>
              <a:rPr lang="en-US" dirty="0" smtClean="0"/>
              <a:t>Deformed by NW trending horsts and </a:t>
            </a:r>
            <a:r>
              <a:rPr lang="en-US" dirty="0" err="1" smtClean="0"/>
              <a:t>grabens</a:t>
            </a:r>
            <a:r>
              <a:rPr lang="en-US" dirty="0" smtClean="0"/>
              <a:t> (&lt;5 m vertical displacements) and gentle folds</a:t>
            </a:r>
          </a:p>
          <a:p>
            <a:r>
              <a:rPr lang="en-US" dirty="0" smtClean="0"/>
              <a:t>Uplifts related to localized shortening perpendicular to faults in eastern subzone including Confidence Hills and southern Death Valley fault zone near </a:t>
            </a:r>
            <a:r>
              <a:rPr lang="en-US" dirty="0" err="1" smtClean="0"/>
              <a:t>Avawatz</a:t>
            </a:r>
            <a:r>
              <a:rPr lang="en-US" dirty="0" smtClean="0"/>
              <a:t> Mountains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2686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186</TotalTime>
  <Words>653</Words>
  <Application>Microsoft Office PowerPoint</Application>
  <PresentationFormat>On-screen Show (4:3)</PresentationFormat>
  <Paragraphs>96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Civic</vt:lpstr>
      <vt:lpstr>Tectonics of Death Valley Region, California</vt:lpstr>
      <vt:lpstr>Introduction</vt:lpstr>
      <vt:lpstr>Tectonics</vt:lpstr>
      <vt:lpstr>Conclusions</vt:lpstr>
      <vt:lpstr>Late Cenozoic history and styles of deformation along the southern Death Valley fault zone, California</vt:lpstr>
      <vt:lpstr>Introduction</vt:lpstr>
      <vt:lpstr>Background</vt:lpstr>
      <vt:lpstr>Western Subzone</vt:lpstr>
      <vt:lpstr>Eastern Subzone</vt:lpstr>
      <vt:lpstr>Summary &amp; 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Tectonics of Death Valley Region, California</dc:title>
  <dc:creator>James McNeil</dc:creator>
  <cp:lastModifiedBy>James McNeil</cp:lastModifiedBy>
  <cp:revision>16</cp:revision>
  <dcterms:created xsi:type="dcterms:W3CDTF">2020-02-10T03:39:47Z</dcterms:created>
  <dcterms:modified xsi:type="dcterms:W3CDTF">2020-02-10T06:46:19Z</dcterms:modified>
</cp:coreProperties>
</file>